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Bree Serif"/>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F6E2B2-9D3A-4A06-8EDF-DD81BA6D4075}">
  <a:tblStyle styleId="{DEF6E2B2-9D3A-4A06-8EDF-DD81BA6D40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24" Type="http://schemas.openxmlformats.org/officeDocument/2006/relationships/font" Target="fonts/BreeSerif-regular.fntdata"/><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hsprogram.com/pubs/pdf/FR321/FR321.pdf" TargetMode="External"/><Relationship Id="rId3" Type="http://schemas.openxmlformats.org/officeDocument/2006/relationships/hyperlink" Target="https://dhsprogram.com/pubs/pdf/FR321/FR321.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hsprogram.com/pubs/pdf/FR321/FR321.pdf" TargetMode="External"/><Relationship Id="rId3" Type="http://schemas.openxmlformats.org/officeDocument/2006/relationships/hyperlink" Target="https://dhsprogram.com/pubs/pdf/FR321/FR321.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858be63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858be63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97a3ab3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97a3ab3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3C4245"/>
                </a:solidFill>
                <a:latin typeface="Comic Sans MS"/>
                <a:ea typeface="Comic Sans MS"/>
                <a:cs typeface="Comic Sans MS"/>
                <a:sym typeface="Comic Sans MS"/>
              </a:rPr>
              <a:t>Every year, an estimated 21 million girls aged 15–19 years in developing regions become pregnant and approximately 12 million of them give birth. At least 777,000 births occur to adolescent girls younger than 15 years in developing countries according to WHO. Other population of youth may end up in issues such as lack of discipline, antisocial behaviour, missing school, underage drinking, drug abuse, e.t.c. According to UNICEF, 5% of Girls in Tanzania get married before 15 and 31% before 18. Main reason is that most youths haven’t identified any of their own aims or targets to work towards which leads them to fall in disappointing destinations.</a:t>
            </a:r>
            <a:endParaRPr sz="1600">
              <a:solidFill>
                <a:srgbClr val="3C4245"/>
              </a:solidFill>
              <a:latin typeface="Comic Sans MS"/>
              <a:ea typeface="Comic Sans MS"/>
              <a:cs typeface="Comic Sans MS"/>
              <a:sym typeface="Comic Sans MS"/>
            </a:endParaRPr>
          </a:p>
          <a:p>
            <a:pPr indent="0" lvl="0" marL="0" rtl="0" algn="just">
              <a:lnSpc>
                <a:spcPct val="115000"/>
              </a:lnSpc>
              <a:spcBef>
                <a:spcPts val="1600"/>
              </a:spcBef>
              <a:spcAft>
                <a:spcPts val="0"/>
              </a:spcAft>
              <a:buClr>
                <a:srgbClr val="4285F4"/>
              </a:buClr>
              <a:buSzPts val="1100"/>
              <a:buFont typeface="Arial"/>
              <a:buNone/>
            </a:pPr>
            <a:r>
              <a:rPr lang="en" sz="1200" u="sng">
                <a:solidFill>
                  <a:schemeClr val="hlink"/>
                </a:solidFill>
                <a:highlight>
                  <a:srgbClr val="FAF9F5"/>
                </a:highlight>
                <a:hlinkClick r:id="rId2"/>
              </a:rPr>
              <a:t>31%</a:t>
            </a:r>
            <a:r>
              <a:rPr lang="en" sz="1200">
                <a:solidFill>
                  <a:srgbClr val="333333"/>
                </a:solidFill>
                <a:highlight>
                  <a:srgbClr val="FAF9F5"/>
                </a:highlight>
              </a:rPr>
              <a:t> of girls in Tanzania are married before their 18th birthday and </a:t>
            </a:r>
            <a:r>
              <a:rPr lang="en" sz="1200" u="sng">
                <a:solidFill>
                  <a:schemeClr val="hlink"/>
                </a:solidFill>
                <a:highlight>
                  <a:srgbClr val="FAF9F5"/>
                </a:highlight>
                <a:hlinkClick r:id="rId3"/>
              </a:rPr>
              <a:t>5%</a:t>
            </a:r>
            <a:r>
              <a:rPr lang="en" sz="1200">
                <a:solidFill>
                  <a:srgbClr val="333333"/>
                </a:solidFill>
                <a:highlight>
                  <a:srgbClr val="FAF9F5"/>
                </a:highlight>
              </a:rPr>
              <a:t> are married before the age of 15</a:t>
            </a:r>
            <a:endParaRPr sz="1600">
              <a:solidFill>
                <a:srgbClr val="3C4245"/>
              </a:solidFill>
              <a:latin typeface="Comic Sans MS"/>
              <a:ea typeface="Comic Sans MS"/>
              <a:cs typeface="Comic Sans MS"/>
              <a:sym typeface="Comic Sans MS"/>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hlink"/>
                </a:solidFill>
                <a:highlight>
                  <a:srgbClr val="FAF9F5"/>
                </a:highlight>
                <a:uFill>
                  <a:noFill/>
                </a:uFill>
                <a:hlinkClick r:id="rId2"/>
              </a:rPr>
              <a:t>31%</a:t>
            </a:r>
            <a:r>
              <a:rPr lang="en" sz="1200">
                <a:solidFill>
                  <a:srgbClr val="333333"/>
                </a:solidFill>
                <a:highlight>
                  <a:srgbClr val="FAF9F5"/>
                </a:highlight>
              </a:rPr>
              <a:t> of girls in Tanzania are married before their 18th birthday and </a:t>
            </a:r>
            <a:r>
              <a:rPr lang="en" sz="1200" u="sng">
                <a:solidFill>
                  <a:schemeClr val="hlink"/>
                </a:solidFill>
                <a:highlight>
                  <a:srgbClr val="FAF9F5"/>
                </a:highlight>
                <a:hlinkClick r:id="rId3"/>
              </a:rPr>
              <a:t>5%</a:t>
            </a:r>
            <a:r>
              <a:rPr lang="en" sz="1200">
                <a:solidFill>
                  <a:srgbClr val="333333"/>
                </a:solidFill>
                <a:highlight>
                  <a:srgbClr val="FAF9F5"/>
                </a:highlight>
              </a:rPr>
              <a:t> are married before the age of 15 </a:t>
            </a:r>
            <a:r>
              <a:rPr lang="en" sz="1200">
                <a:solidFill>
                  <a:srgbClr val="333333"/>
                </a:solidFill>
                <a:highlight>
                  <a:srgbClr val="FAF9F5"/>
                </a:highlight>
              </a:rPr>
              <a:t>UNFPA</a:t>
            </a:r>
            <a:r>
              <a:rPr lang="en" sz="1200">
                <a:solidFill>
                  <a:srgbClr val="333333"/>
                </a:solidFill>
                <a:highlight>
                  <a:srgbClr val="FAF9F5"/>
                </a:highlight>
              </a:rPr>
              <a:t> (United Nations Population Fund)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848d6f5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848d6f5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97a3ab31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97a3ab31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858be63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858be63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7.jpg"/><Relationship Id="rId9"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23.jpg"/><Relationship Id="rId7" Type="http://schemas.openxmlformats.org/officeDocument/2006/relationships/image" Target="../media/image19.jpg"/><Relationship Id="rId8"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jpg"/><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1394825" y="76200"/>
            <a:ext cx="6354358" cy="499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55" name="Shape 255"/>
        <p:cNvGrpSpPr/>
        <p:nvPr/>
      </p:nvGrpSpPr>
      <p:grpSpPr>
        <a:xfrm>
          <a:off x="0" y="0"/>
          <a:ext cx="0" cy="0"/>
          <a:chOff x="0" y="0"/>
          <a:chExt cx="0" cy="0"/>
        </a:xfrm>
      </p:grpSpPr>
      <p:sp>
        <p:nvSpPr>
          <p:cNvPr id="256" name="Google Shape;256;p22"/>
          <p:cNvSpPr txBox="1"/>
          <p:nvPr>
            <p:ph type="title"/>
          </p:nvPr>
        </p:nvSpPr>
        <p:spPr>
          <a:xfrm>
            <a:off x="98250" y="16350"/>
            <a:ext cx="74127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ree Serif"/>
                <a:ea typeface="Bree Serif"/>
                <a:cs typeface="Bree Serif"/>
                <a:sym typeface="Bree Serif"/>
              </a:rPr>
              <a:t>Product</a:t>
            </a:r>
            <a:endParaRPr sz="3000">
              <a:latin typeface="Bree Serif"/>
              <a:ea typeface="Bree Serif"/>
              <a:cs typeface="Bree Serif"/>
              <a:sym typeface="Bree Serif"/>
            </a:endParaRPr>
          </a:p>
        </p:txBody>
      </p:sp>
      <p:pic>
        <p:nvPicPr>
          <p:cNvPr id="257" name="Google Shape;257;p22"/>
          <p:cNvPicPr preferRelativeResize="0"/>
          <p:nvPr/>
        </p:nvPicPr>
        <p:blipFill rotWithShape="1">
          <a:blip r:embed="rId3">
            <a:alphaModFix/>
          </a:blip>
          <a:srcRect b="6624" l="0" r="0" t="9944"/>
          <a:stretch/>
        </p:blipFill>
        <p:spPr>
          <a:xfrm>
            <a:off x="1657500" y="1036275"/>
            <a:ext cx="2373550" cy="3520598"/>
          </a:xfrm>
          <a:prstGeom prst="rect">
            <a:avLst/>
          </a:prstGeom>
          <a:noFill/>
          <a:ln>
            <a:noFill/>
          </a:ln>
        </p:spPr>
      </p:pic>
      <p:pic>
        <p:nvPicPr>
          <p:cNvPr id="258" name="Google Shape;258;p22"/>
          <p:cNvPicPr preferRelativeResize="0"/>
          <p:nvPr/>
        </p:nvPicPr>
        <p:blipFill rotWithShape="1">
          <a:blip r:embed="rId4">
            <a:alphaModFix/>
          </a:blip>
          <a:srcRect b="6316" l="0" r="0" t="10246"/>
          <a:stretch/>
        </p:blipFill>
        <p:spPr>
          <a:xfrm>
            <a:off x="4811650" y="1036275"/>
            <a:ext cx="2373550" cy="3520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p:nvPr/>
        </p:nvSpPr>
        <p:spPr>
          <a:xfrm>
            <a:off x="0" y="0"/>
            <a:ext cx="9161100" cy="180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The Team</a:t>
            </a:r>
            <a:endParaRPr>
              <a:latin typeface="Bree Serif"/>
              <a:ea typeface="Bree Serif"/>
              <a:cs typeface="Bree Serif"/>
              <a:sym typeface="Bree Serif"/>
            </a:endParaRPr>
          </a:p>
          <a:p>
            <a:pPr indent="0" lvl="0" marL="0" rtl="0" algn="ctr">
              <a:spcBef>
                <a:spcPts val="400"/>
              </a:spcBef>
              <a:spcAft>
                <a:spcPts val="400"/>
              </a:spcAft>
              <a:buNone/>
            </a:pPr>
            <a:r>
              <a:t/>
            </a:r>
            <a:endParaRPr i="1" sz="1600">
              <a:latin typeface="Bree Serif"/>
              <a:ea typeface="Bree Serif"/>
              <a:cs typeface="Bree Serif"/>
              <a:sym typeface="Bree Serif"/>
            </a:endParaRPr>
          </a:p>
        </p:txBody>
      </p:sp>
      <p:pic>
        <p:nvPicPr>
          <p:cNvPr id="265" name="Google Shape;265;p23"/>
          <p:cNvPicPr preferRelativeResize="0"/>
          <p:nvPr/>
        </p:nvPicPr>
        <p:blipFill rotWithShape="1">
          <a:blip r:embed="rId3">
            <a:alphaModFix/>
          </a:blip>
          <a:srcRect b="0" l="0" r="0" t="0"/>
          <a:stretch/>
        </p:blipFill>
        <p:spPr>
          <a:xfrm>
            <a:off x="420725" y="905820"/>
            <a:ext cx="1644300" cy="1644300"/>
          </a:xfrm>
          <a:prstGeom prst="ellipse">
            <a:avLst/>
          </a:prstGeom>
          <a:noFill/>
          <a:ln>
            <a:noFill/>
          </a:ln>
        </p:spPr>
      </p:pic>
      <p:pic>
        <p:nvPicPr>
          <p:cNvPr id="266" name="Google Shape;266;p23"/>
          <p:cNvPicPr preferRelativeResize="0"/>
          <p:nvPr/>
        </p:nvPicPr>
        <p:blipFill rotWithShape="1">
          <a:blip r:embed="rId4">
            <a:alphaModFix/>
          </a:blip>
          <a:srcRect b="10025" l="0" r="0" t="10025"/>
          <a:stretch/>
        </p:blipFill>
        <p:spPr>
          <a:xfrm>
            <a:off x="2638668" y="905970"/>
            <a:ext cx="1644300" cy="1644000"/>
          </a:xfrm>
          <a:prstGeom prst="ellipse">
            <a:avLst/>
          </a:prstGeom>
          <a:noFill/>
          <a:ln>
            <a:noFill/>
          </a:ln>
        </p:spPr>
      </p:pic>
      <p:pic>
        <p:nvPicPr>
          <p:cNvPr id="267" name="Google Shape;267;p23"/>
          <p:cNvPicPr preferRelativeResize="0"/>
          <p:nvPr/>
        </p:nvPicPr>
        <p:blipFill rotWithShape="1">
          <a:blip r:embed="rId5">
            <a:alphaModFix/>
          </a:blip>
          <a:srcRect b="0" l="0" r="0" t="0"/>
          <a:stretch/>
        </p:blipFill>
        <p:spPr>
          <a:xfrm>
            <a:off x="4856629" y="905808"/>
            <a:ext cx="1644300" cy="1644300"/>
          </a:xfrm>
          <a:prstGeom prst="ellipse">
            <a:avLst/>
          </a:prstGeom>
          <a:noFill/>
          <a:ln>
            <a:noFill/>
          </a:ln>
        </p:spPr>
      </p:pic>
      <p:sp>
        <p:nvSpPr>
          <p:cNvPr id="268" name="Google Shape;268;p23"/>
          <p:cNvSpPr txBox="1"/>
          <p:nvPr>
            <p:ph idx="4294967295" type="title"/>
          </p:nvPr>
        </p:nvSpPr>
        <p:spPr>
          <a:xfrm>
            <a:off x="231725" y="2646522"/>
            <a:ext cx="20223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Christine</a:t>
            </a:r>
            <a:r>
              <a:rPr lang="en" sz="1800">
                <a:solidFill>
                  <a:schemeClr val="dk1"/>
                </a:solidFill>
              </a:rPr>
              <a:t> Mlay</a:t>
            </a:r>
            <a:endParaRPr sz="1800">
              <a:solidFill>
                <a:schemeClr val="dk1"/>
              </a:solidFill>
            </a:endParaRPr>
          </a:p>
        </p:txBody>
      </p:sp>
      <p:sp>
        <p:nvSpPr>
          <p:cNvPr id="269" name="Google Shape;269;p23"/>
          <p:cNvSpPr txBox="1"/>
          <p:nvPr>
            <p:ph idx="4294967295" type="title"/>
          </p:nvPr>
        </p:nvSpPr>
        <p:spPr>
          <a:xfrm>
            <a:off x="2449675" y="2743000"/>
            <a:ext cx="2022300" cy="26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Queen</a:t>
            </a:r>
            <a:r>
              <a:rPr lang="en" sz="1800">
                <a:solidFill>
                  <a:schemeClr val="dk1"/>
                </a:solidFill>
              </a:rPr>
              <a:t> Erasto</a:t>
            </a:r>
            <a:endParaRPr sz="1800">
              <a:solidFill>
                <a:schemeClr val="dk1"/>
              </a:solidFill>
            </a:endParaRPr>
          </a:p>
        </p:txBody>
      </p:sp>
      <p:sp>
        <p:nvSpPr>
          <p:cNvPr id="270" name="Google Shape;270;p23"/>
          <p:cNvSpPr txBox="1"/>
          <p:nvPr>
            <p:ph idx="4294967295" type="title"/>
          </p:nvPr>
        </p:nvSpPr>
        <p:spPr>
          <a:xfrm>
            <a:off x="4667625" y="2666797"/>
            <a:ext cx="20223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Mercy Mujuni</a:t>
            </a:r>
            <a:endParaRPr sz="1800">
              <a:solidFill>
                <a:schemeClr val="dk1"/>
              </a:solidFill>
            </a:endParaRPr>
          </a:p>
        </p:txBody>
      </p:sp>
      <p:pic>
        <p:nvPicPr>
          <p:cNvPr id="271" name="Google Shape;271;p23"/>
          <p:cNvPicPr preferRelativeResize="0"/>
          <p:nvPr/>
        </p:nvPicPr>
        <p:blipFill rotWithShape="1">
          <a:blip r:embed="rId6">
            <a:alphaModFix/>
          </a:blip>
          <a:srcRect b="9975" l="0" r="0" t="9967"/>
          <a:stretch/>
        </p:blipFill>
        <p:spPr>
          <a:xfrm>
            <a:off x="7074590" y="905820"/>
            <a:ext cx="1644300" cy="1644300"/>
          </a:xfrm>
          <a:prstGeom prst="ellipse">
            <a:avLst/>
          </a:prstGeom>
          <a:noFill/>
          <a:ln>
            <a:noFill/>
          </a:ln>
        </p:spPr>
      </p:pic>
      <p:sp>
        <p:nvSpPr>
          <p:cNvPr id="272" name="Google Shape;272;p23"/>
          <p:cNvSpPr txBox="1"/>
          <p:nvPr>
            <p:ph idx="4294967295" type="title"/>
          </p:nvPr>
        </p:nvSpPr>
        <p:spPr>
          <a:xfrm>
            <a:off x="6885600" y="2666800"/>
            <a:ext cx="20223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Leyla Ramadhan</a:t>
            </a:r>
            <a:endParaRPr sz="1800">
              <a:solidFill>
                <a:schemeClr val="dk1"/>
              </a:solidFill>
            </a:endParaRPr>
          </a:p>
        </p:txBody>
      </p:sp>
      <p:pic>
        <p:nvPicPr>
          <p:cNvPr id="273" name="Google Shape;273;p23"/>
          <p:cNvPicPr preferRelativeResize="0"/>
          <p:nvPr/>
        </p:nvPicPr>
        <p:blipFill rotWithShape="1">
          <a:blip r:embed="rId7">
            <a:alphaModFix/>
          </a:blip>
          <a:srcRect b="9" l="0" r="0" t="9"/>
          <a:stretch/>
        </p:blipFill>
        <p:spPr>
          <a:xfrm>
            <a:off x="1475793" y="3071420"/>
            <a:ext cx="1644300" cy="1644000"/>
          </a:xfrm>
          <a:prstGeom prst="ellipse">
            <a:avLst/>
          </a:prstGeom>
          <a:noFill/>
          <a:ln>
            <a:noFill/>
          </a:ln>
        </p:spPr>
      </p:pic>
      <p:sp>
        <p:nvSpPr>
          <p:cNvPr id="274" name="Google Shape;274;p23"/>
          <p:cNvSpPr txBox="1"/>
          <p:nvPr>
            <p:ph idx="4294967295" type="title"/>
          </p:nvPr>
        </p:nvSpPr>
        <p:spPr>
          <a:xfrm>
            <a:off x="1184475" y="4769200"/>
            <a:ext cx="21765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Sangema Abdallah</a:t>
            </a:r>
            <a:endParaRPr sz="1800">
              <a:solidFill>
                <a:schemeClr val="dk1"/>
              </a:solidFill>
            </a:endParaRPr>
          </a:p>
        </p:txBody>
      </p:sp>
      <p:pic>
        <p:nvPicPr>
          <p:cNvPr id="275" name="Google Shape;275;p23"/>
          <p:cNvPicPr preferRelativeResize="0"/>
          <p:nvPr/>
        </p:nvPicPr>
        <p:blipFill rotWithShape="1">
          <a:blip r:embed="rId8">
            <a:alphaModFix/>
          </a:blip>
          <a:srcRect b="0" l="0" r="0" t="0"/>
          <a:stretch/>
        </p:blipFill>
        <p:spPr>
          <a:xfrm>
            <a:off x="3846154" y="3071283"/>
            <a:ext cx="1644300" cy="1644300"/>
          </a:xfrm>
          <a:prstGeom prst="ellipse">
            <a:avLst/>
          </a:prstGeom>
          <a:noFill/>
          <a:ln>
            <a:noFill/>
          </a:ln>
        </p:spPr>
      </p:pic>
      <p:sp>
        <p:nvSpPr>
          <p:cNvPr id="276" name="Google Shape;276;p23"/>
          <p:cNvSpPr txBox="1"/>
          <p:nvPr>
            <p:ph idx="4294967295" type="title"/>
          </p:nvPr>
        </p:nvSpPr>
        <p:spPr>
          <a:xfrm>
            <a:off x="3657150" y="4810797"/>
            <a:ext cx="20223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Victoria Simon</a:t>
            </a:r>
            <a:endParaRPr sz="1800">
              <a:solidFill>
                <a:schemeClr val="dk1"/>
              </a:solidFill>
            </a:endParaRPr>
          </a:p>
        </p:txBody>
      </p:sp>
      <p:pic>
        <p:nvPicPr>
          <p:cNvPr id="277" name="Google Shape;277;p23"/>
          <p:cNvPicPr preferRelativeResize="0"/>
          <p:nvPr/>
        </p:nvPicPr>
        <p:blipFill rotWithShape="1">
          <a:blip r:embed="rId9">
            <a:alphaModFix/>
          </a:blip>
          <a:srcRect b="24479" l="0" r="0" t="19271"/>
          <a:stretch/>
        </p:blipFill>
        <p:spPr>
          <a:xfrm>
            <a:off x="6176450" y="3071270"/>
            <a:ext cx="1644300" cy="1644300"/>
          </a:xfrm>
          <a:prstGeom prst="ellipse">
            <a:avLst/>
          </a:prstGeom>
          <a:noFill/>
          <a:ln>
            <a:noFill/>
          </a:ln>
        </p:spPr>
      </p:pic>
      <p:sp>
        <p:nvSpPr>
          <p:cNvPr id="278" name="Google Shape;278;p23"/>
          <p:cNvSpPr txBox="1"/>
          <p:nvPr>
            <p:ph idx="4294967295" type="title"/>
          </p:nvPr>
        </p:nvSpPr>
        <p:spPr>
          <a:xfrm>
            <a:off x="5987450" y="4734597"/>
            <a:ext cx="2022300" cy="3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Adelphine Francis</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2" name="Shape 282"/>
        <p:cNvGrpSpPr/>
        <p:nvPr/>
      </p:nvGrpSpPr>
      <p:grpSpPr>
        <a:xfrm>
          <a:off x="0" y="0"/>
          <a:ext cx="0" cy="0"/>
          <a:chOff x="0" y="0"/>
          <a:chExt cx="0" cy="0"/>
        </a:xfrm>
      </p:grpSpPr>
      <p:sp>
        <p:nvSpPr>
          <p:cNvPr id="283" name="Google Shape;28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Milestones</a:t>
            </a:r>
            <a:r>
              <a:rPr lang="en" sz="1400">
                <a:latin typeface="Bree Serif"/>
                <a:ea typeface="Bree Serif"/>
                <a:cs typeface="Bree Serif"/>
                <a:sym typeface="Bree Serif"/>
              </a:rPr>
              <a:t> </a:t>
            </a:r>
            <a:r>
              <a:rPr i="1" lang="en" sz="1400">
                <a:latin typeface="Bree Serif"/>
                <a:ea typeface="Bree Serif"/>
                <a:cs typeface="Bree Serif"/>
                <a:sym typeface="Bree Serif"/>
              </a:rPr>
              <a:t> </a:t>
            </a:r>
            <a:endParaRPr i="1" sz="1400">
              <a:latin typeface="Bree Serif"/>
              <a:ea typeface="Bree Serif"/>
              <a:cs typeface="Bree Serif"/>
              <a:sym typeface="Bree Serif"/>
            </a:endParaRPr>
          </a:p>
          <a:p>
            <a:pPr indent="0" lvl="0" marL="0" rtl="0" algn="l">
              <a:spcBef>
                <a:spcPts val="400"/>
              </a:spcBef>
              <a:spcAft>
                <a:spcPts val="400"/>
              </a:spcAft>
              <a:buNone/>
            </a:pPr>
            <a:r>
              <a:t/>
            </a:r>
            <a:endParaRPr i="1" sz="1600">
              <a:latin typeface="Bree Serif"/>
              <a:ea typeface="Bree Serif"/>
              <a:cs typeface="Bree Serif"/>
              <a:sym typeface="Bree Serif"/>
            </a:endParaRPr>
          </a:p>
        </p:txBody>
      </p:sp>
      <p:cxnSp>
        <p:nvCxnSpPr>
          <p:cNvPr id="284" name="Google Shape;284;p24"/>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85" name="Google Shape;285;p24"/>
          <p:cNvSpPr txBox="1"/>
          <p:nvPr>
            <p:ph type="title"/>
          </p:nvPr>
        </p:nvSpPr>
        <p:spPr>
          <a:xfrm>
            <a:off x="727099" y="1995900"/>
            <a:ext cx="19584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Market Research</a:t>
            </a:r>
            <a:endParaRPr sz="1800">
              <a:solidFill>
                <a:schemeClr val="accent5"/>
              </a:solidFill>
            </a:endParaRPr>
          </a:p>
        </p:txBody>
      </p:sp>
      <p:cxnSp>
        <p:nvCxnSpPr>
          <p:cNvPr id="286" name="Google Shape;286;p24"/>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87" name="Google Shape;287;p24"/>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Partnerships</a:t>
            </a:r>
            <a:endParaRPr sz="1800">
              <a:solidFill>
                <a:schemeClr val="accent5"/>
              </a:solidFill>
            </a:endParaRPr>
          </a:p>
        </p:txBody>
      </p:sp>
      <p:cxnSp>
        <p:nvCxnSpPr>
          <p:cNvPr id="288" name="Google Shape;288;p24"/>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89" name="Google Shape;289;p24"/>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Fundraising</a:t>
            </a:r>
            <a:endParaRPr sz="1800">
              <a:solidFill>
                <a:schemeClr val="accent5"/>
              </a:solidFill>
            </a:endParaRPr>
          </a:p>
        </p:txBody>
      </p:sp>
      <p:cxnSp>
        <p:nvCxnSpPr>
          <p:cNvPr id="290" name="Google Shape;290;p24"/>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91" name="Google Shape;291;p24"/>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Launching</a:t>
            </a:r>
            <a:endParaRPr sz="1800">
              <a:solidFill>
                <a:schemeClr val="accent5"/>
              </a:solidFill>
            </a:endParaRPr>
          </a:p>
        </p:txBody>
      </p:sp>
      <p:cxnSp>
        <p:nvCxnSpPr>
          <p:cNvPr id="292" name="Google Shape;292;p24"/>
          <p:cNvCxnSpPr/>
          <p:nvPr/>
        </p:nvCxnSpPr>
        <p:spPr>
          <a:xfrm rot="10800000">
            <a:off x="70045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93" name="Google Shape;293;p24"/>
          <p:cNvSpPr txBox="1"/>
          <p:nvPr>
            <p:ph type="title"/>
          </p:nvPr>
        </p:nvSpPr>
        <p:spPr>
          <a:xfrm>
            <a:off x="7059724" y="1919700"/>
            <a:ext cx="19584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Marketing</a:t>
            </a:r>
            <a:endParaRPr sz="1800">
              <a:solidFill>
                <a:schemeClr val="accent5"/>
              </a:solidFill>
            </a:endParaRPr>
          </a:p>
        </p:txBody>
      </p:sp>
      <p:graphicFrame>
        <p:nvGraphicFramePr>
          <p:cNvPr id="294" name="Google Shape;294;p24"/>
          <p:cNvGraphicFramePr/>
          <p:nvPr/>
        </p:nvGraphicFramePr>
        <p:xfrm>
          <a:off x="323100" y="2983265"/>
          <a:ext cx="3000000" cy="3000000"/>
        </p:xfrm>
        <a:graphic>
          <a:graphicData uri="http://schemas.openxmlformats.org/drawingml/2006/table">
            <a:tbl>
              <a:tblPr>
                <a:noFill/>
                <a:tableStyleId>{DEF6E2B2-9D3A-4A06-8EDF-DD81BA6D4075}</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pic>
        <p:nvPicPr>
          <p:cNvPr id="299" name="Google Shape;299;p25"/>
          <p:cNvPicPr preferRelativeResize="0"/>
          <p:nvPr/>
        </p:nvPicPr>
        <p:blipFill>
          <a:blip r:embed="rId3">
            <a:alphaModFix/>
          </a:blip>
          <a:stretch>
            <a:fillRect/>
          </a:stretch>
        </p:blipFill>
        <p:spPr>
          <a:xfrm>
            <a:off x="1297792" y="0"/>
            <a:ext cx="6548421" cy="5143500"/>
          </a:xfrm>
          <a:prstGeom prst="rect">
            <a:avLst/>
          </a:prstGeom>
          <a:noFill/>
          <a:ln>
            <a:noFill/>
          </a:ln>
        </p:spPr>
      </p:pic>
      <p:sp>
        <p:nvSpPr>
          <p:cNvPr id="300" name="Google Shape;300;p25"/>
          <p:cNvSpPr txBox="1"/>
          <p:nvPr>
            <p:ph idx="4294967295" type="subTitle"/>
          </p:nvPr>
        </p:nvSpPr>
        <p:spPr>
          <a:xfrm>
            <a:off x="2189400" y="3648825"/>
            <a:ext cx="4765200" cy="62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400">
                <a:solidFill>
                  <a:schemeClr val="accent5"/>
                </a:solidFill>
                <a:latin typeface="Bree Serif"/>
                <a:ea typeface="Bree Serif"/>
                <a:cs typeface="Bree Serif"/>
                <a:sym typeface="Bree Serif"/>
              </a:rPr>
              <a:t>Empower the Queens</a:t>
            </a:r>
            <a:endParaRPr sz="3400">
              <a:solidFill>
                <a:schemeClr val="accent5"/>
              </a:solidFill>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24878" r="24883" t="0"/>
          <a:stretch/>
        </p:blipFill>
        <p:spPr>
          <a:xfrm>
            <a:off x="-9150" y="0"/>
            <a:ext cx="4594498" cy="5143501"/>
          </a:xfrm>
          <a:prstGeom prst="rect">
            <a:avLst/>
          </a:prstGeom>
          <a:noFill/>
          <a:ln>
            <a:noFill/>
          </a:ln>
        </p:spPr>
      </p:pic>
      <p:sp>
        <p:nvSpPr>
          <p:cNvPr id="73" name="Google Shape;73;p14"/>
          <p:cNvSpPr txBox="1"/>
          <p:nvPr>
            <p:ph type="title"/>
          </p:nvPr>
        </p:nvSpPr>
        <p:spPr>
          <a:xfrm>
            <a:off x="5652725" y="546850"/>
            <a:ext cx="2314800" cy="68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ree Serif"/>
                <a:ea typeface="Bree Serif"/>
                <a:cs typeface="Bree Serif"/>
                <a:sym typeface="Bree Serif"/>
              </a:rPr>
              <a:t>Problem</a:t>
            </a:r>
            <a:endParaRPr>
              <a:solidFill>
                <a:schemeClr val="lt1"/>
              </a:solidFill>
              <a:latin typeface="Bree Serif"/>
              <a:ea typeface="Bree Serif"/>
              <a:cs typeface="Bree Serif"/>
              <a:sym typeface="Bree Serif"/>
            </a:endParaRPr>
          </a:p>
        </p:txBody>
      </p:sp>
      <p:sp>
        <p:nvSpPr>
          <p:cNvPr id="74" name="Google Shape;74;p14"/>
          <p:cNvSpPr txBox="1"/>
          <p:nvPr>
            <p:ph type="title"/>
          </p:nvPr>
        </p:nvSpPr>
        <p:spPr>
          <a:xfrm>
            <a:off x="4653675" y="2338375"/>
            <a:ext cx="2917500" cy="681000"/>
          </a:xfrm>
          <a:prstGeom prst="rect">
            <a:avLst/>
          </a:prstGeom>
        </p:spPr>
        <p:txBody>
          <a:bodyPr anchorCtr="0" anchor="b" bIns="91425" lIns="91425" spcFirstLastPara="1" rIns="91425" wrap="square" tIns="91425">
            <a:noAutofit/>
          </a:bodyPr>
          <a:lstStyle/>
          <a:p>
            <a:pPr indent="-419100" lvl="0" marL="457200" rtl="0" algn="ctr">
              <a:spcBef>
                <a:spcPts val="0"/>
              </a:spcBef>
              <a:spcAft>
                <a:spcPts val="0"/>
              </a:spcAft>
              <a:buClr>
                <a:schemeClr val="lt1"/>
              </a:buClr>
              <a:buSzPts val="3000"/>
              <a:buChar char="➢"/>
            </a:pPr>
            <a:r>
              <a:rPr lang="en" sz="3000">
                <a:solidFill>
                  <a:schemeClr val="lt1"/>
                </a:solidFill>
              </a:rPr>
              <a:t>5%</a:t>
            </a:r>
            <a:r>
              <a:rPr lang="en" sz="3000">
                <a:solidFill>
                  <a:schemeClr val="lt1"/>
                </a:solidFill>
              </a:rPr>
              <a:t> of Girls</a:t>
            </a:r>
            <a:endParaRPr sz="3000">
              <a:solidFill>
                <a:schemeClr val="lt1"/>
              </a:solidFill>
            </a:endParaRPr>
          </a:p>
        </p:txBody>
      </p:sp>
      <p:sp>
        <p:nvSpPr>
          <p:cNvPr id="75" name="Google Shape;75;p14"/>
          <p:cNvSpPr txBox="1"/>
          <p:nvPr>
            <p:ph type="title"/>
          </p:nvPr>
        </p:nvSpPr>
        <p:spPr>
          <a:xfrm>
            <a:off x="4754175" y="3297600"/>
            <a:ext cx="3194700" cy="681000"/>
          </a:xfrm>
          <a:prstGeom prst="rect">
            <a:avLst/>
          </a:prstGeom>
        </p:spPr>
        <p:txBody>
          <a:bodyPr anchorCtr="0" anchor="b" bIns="91425" lIns="91425" spcFirstLastPara="1" rIns="91425" wrap="square" tIns="91425">
            <a:noAutofit/>
          </a:bodyPr>
          <a:lstStyle/>
          <a:p>
            <a:pPr indent="-419100" lvl="0" marL="457200" rtl="0" algn="ctr">
              <a:spcBef>
                <a:spcPts val="0"/>
              </a:spcBef>
              <a:spcAft>
                <a:spcPts val="0"/>
              </a:spcAft>
              <a:buClr>
                <a:schemeClr val="lt1"/>
              </a:buClr>
              <a:buSzPts val="3000"/>
              <a:buChar char="➢"/>
            </a:pPr>
            <a:r>
              <a:rPr lang="en" sz="3000">
                <a:solidFill>
                  <a:schemeClr val="lt1"/>
                </a:solidFill>
              </a:rPr>
              <a:t>777K Births</a:t>
            </a:r>
            <a:endParaRPr sz="3000">
              <a:solidFill>
                <a:schemeClr val="lt1"/>
              </a:solidFill>
            </a:endParaRPr>
          </a:p>
        </p:txBody>
      </p:sp>
      <p:sp>
        <p:nvSpPr>
          <p:cNvPr id="76" name="Google Shape;76;p14"/>
          <p:cNvSpPr txBox="1"/>
          <p:nvPr>
            <p:ph type="title"/>
          </p:nvPr>
        </p:nvSpPr>
        <p:spPr>
          <a:xfrm>
            <a:off x="4391325" y="1484225"/>
            <a:ext cx="3920400" cy="681000"/>
          </a:xfrm>
          <a:prstGeom prst="rect">
            <a:avLst/>
          </a:prstGeom>
        </p:spPr>
        <p:txBody>
          <a:bodyPr anchorCtr="0" anchor="b" bIns="91425" lIns="91425" spcFirstLastPara="1" rIns="91425" wrap="square" tIns="91425">
            <a:noAutofit/>
          </a:bodyPr>
          <a:lstStyle/>
          <a:p>
            <a:pPr indent="-419100" lvl="0" marL="457200" rtl="0" algn="ctr">
              <a:spcBef>
                <a:spcPts val="0"/>
              </a:spcBef>
              <a:spcAft>
                <a:spcPts val="0"/>
              </a:spcAft>
              <a:buClr>
                <a:schemeClr val="lt1"/>
              </a:buClr>
              <a:buSzPts val="3000"/>
              <a:buChar char="➢"/>
            </a:pPr>
            <a:r>
              <a:rPr lang="en" sz="3000">
                <a:solidFill>
                  <a:schemeClr val="lt1"/>
                </a:solidFill>
              </a:rPr>
              <a:t>31%</a:t>
            </a:r>
            <a:r>
              <a:rPr lang="en" sz="3000">
                <a:solidFill>
                  <a:schemeClr val="lt1"/>
                </a:solidFill>
              </a:rPr>
              <a:t> Below 18</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82" name="Google Shape;82;p15"/>
          <p:cNvSpPr txBox="1"/>
          <p:nvPr>
            <p:ph type="title"/>
          </p:nvPr>
        </p:nvSpPr>
        <p:spPr>
          <a:xfrm>
            <a:off x="490250" y="488250"/>
            <a:ext cx="2744700" cy="9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Market</a:t>
            </a:r>
            <a:endParaRPr>
              <a:latin typeface="Bree Serif"/>
              <a:ea typeface="Bree Serif"/>
              <a:cs typeface="Bree Serif"/>
              <a:sym typeface="Bree Serif"/>
            </a:endParaRPr>
          </a:p>
        </p:txBody>
      </p:sp>
      <p:sp>
        <p:nvSpPr>
          <p:cNvPr id="83" name="Google Shape;83;p15"/>
          <p:cNvSpPr txBox="1"/>
          <p:nvPr>
            <p:ph type="title"/>
          </p:nvPr>
        </p:nvSpPr>
        <p:spPr>
          <a:xfrm>
            <a:off x="593075" y="2077950"/>
            <a:ext cx="2207100" cy="9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900M</a:t>
            </a:r>
            <a:endParaRPr/>
          </a:p>
        </p:txBody>
      </p:sp>
      <p:sp>
        <p:nvSpPr>
          <p:cNvPr id="84" name="Google Shape;84;p15"/>
          <p:cNvSpPr txBox="1"/>
          <p:nvPr>
            <p:ph type="title"/>
          </p:nvPr>
        </p:nvSpPr>
        <p:spPr>
          <a:xfrm>
            <a:off x="593075" y="3065550"/>
            <a:ext cx="3026100" cy="9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Total </a:t>
            </a:r>
            <a:r>
              <a:rPr lang="en" sz="2800"/>
              <a:t>Market Size</a:t>
            </a:r>
            <a:endParaRPr sz="2800"/>
          </a:p>
        </p:txBody>
      </p:sp>
      <p:sp>
        <p:nvSpPr>
          <p:cNvPr id="85" name="Google Shape;85;p15"/>
          <p:cNvSpPr txBox="1"/>
          <p:nvPr>
            <p:ph type="title"/>
          </p:nvPr>
        </p:nvSpPr>
        <p:spPr>
          <a:xfrm>
            <a:off x="5492375" y="2077950"/>
            <a:ext cx="1947900" cy="9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45M</a:t>
            </a:r>
            <a:endParaRPr/>
          </a:p>
        </p:txBody>
      </p:sp>
      <p:sp>
        <p:nvSpPr>
          <p:cNvPr id="86" name="Google Shape;86;p15"/>
          <p:cNvSpPr txBox="1"/>
          <p:nvPr>
            <p:ph type="title"/>
          </p:nvPr>
        </p:nvSpPr>
        <p:spPr>
          <a:xfrm>
            <a:off x="5207300" y="3065550"/>
            <a:ext cx="2625900" cy="78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Target Market</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b="8010" l="10933" r="-259" t="-8010"/>
          <a:stretch/>
        </p:blipFill>
        <p:spPr>
          <a:xfrm>
            <a:off x="-9150" y="0"/>
            <a:ext cx="4594499" cy="5143501"/>
          </a:xfrm>
          <a:prstGeom prst="rect">
            <a:avLst/>
          </a:prstGeom>
          <a:noFill/>
          <a:ln>
            <a:noFill/>
          </a:ln>
        </p:spPr>
      </p:pic>
      <p:sp>
        <p:nvSpPr>
          <p:cNvPr id="92" name="Google Shape;92;p16"/>
          <p:cNvSpPr txBox="1"/>
          <p:nvPr>
            <p:ph type="title"/>
          </p:nvPr>
        </p:nvSpPr>
        <p:spPr>
          <a:xfrm>
            <a:off x="588600" y="215500"/>
            <a:ext cx="3399000" cy="4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5"/>
                </a:solidFill>
                <a:latin typeface="Bree Serif"/>
                <a:ea typeface="Bree Serif"/>
                <a:cs typeface="Bree Serif"/>
                <a:sym typeface="Bree Serif"/>
              </a:rPr>
              <a:t>The Solution</a:t>
            </a:r>
            <a:endParaRPr sz="3000">
              <a:solidFill>
                <a:schemeClr val="accent5"/>
              </a:solidFill>
              <a:latin typeface="Bree Serif"/>
              <a:ea typeface="Bree Serif"/>
              <a:cs typeface="Bree Serif"/>
              <a:sym typeface="Bree Serif"/>
            </a:endParaRPr>
          </a:p>
        </p:txBody>
      </p:sp>
      <p:sp>
        <p:nvSpPr>
          <p:cNvPr id="93" name="Google Shape;93;p16"/>
          <p:cNvSpPr txBox="1"/>
          <p:nvPr>
            <p:ph idx="2" type="body"/>
          </p:nvPr>
        </p:nvSpPr>
        <p:spPr>
          <a:xfrm>
            <a:off x="4907400" y="1037250"/>
            <a:ext cx="3837000" cy="34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Creating a digital platform that will connect all youths around the world to share the challenges and experiences they face in life and get life guidance from experts of different fields.</a:t>
            </a:r>
            <a:endParaRPr sz="2400"/>
          </a:p>
          <a:p>
            <a:pPr indent="0" lvl="0" marL="0" rtl="0" algn="l">
              <a:spcBef>
                <a:spcPts val="160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3">
            <a:alphaModFix/>
          </a:blip>
          <a:srcRect b="0" l="0" r="0" t="7986"/>
          <a:stretch/>
        </p:blipFill>
        <p:spPr>
          <a:xfrm>
            <a:off x="0" y="0"/>
            <a:ext cx="9144000" cy="5143500"/>
          </a:xfrm>
          <a:prstGeom prst="rect">
            <a:avLst/>
          </a:prstGeom>
          <a:noFill/>
          <a:ln>
            <a:noFill/>
          </a:ln>
        </p:spPr>
      </p:pic>
      <p:sp>
        <p:nvSpPr>
          <p:cNvPr id="99" name="Google Shape;99;p17"/>
          <p:cNvSpPr/>
          <p:nvPr/>
        </p:nvSpPr>
        <p:spPr>
          <a:xfrm>
            <a:off x="2789700" y="505750"/>
            <a:ext cx="3564600" cy="1064700"/>
          </a:xfrm>
          <a:prstGeom prst="rect">
            <a:avLst/>
          </a:prstGeom>
          <a:solidFill>
            <a:srgbClr val="21C4F5">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2938325" y="654375"/>
            <a:ext cx="3271800" cy="777600"/>
          </a:xfrm>
          <a:prstGeom prst="rect">
            <a:avLst/>
          </a:prstGeom>
          <a:solidFill>
            <a:schemeClr val="accent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3117150" y="578175"/>
            <a:ext cx="2909700" cy="7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Bree Serif"/>
                <a:ea typeface="Bree Serif"/>
                <a:cs typeface="Bree Serif"/>
                <a:sym typeface="Bree Serif"/>
              </a:rPr>
              <a:t>Business</a:t>
            </a:r>
            <a:r>
              <a:rPr lang="en" sz="3000">
                <a:latin typeface="Bree Serif"/>
                <a:ea typeface="Bree Serif"/>
                <a:cs typeface="Bree Serif"/>
                <a:sym typeface="Bree Serif"/>
              </a:rPr>
              <a:t> M</a:t>
            </a:r>
            <a:r>
              <a:rPr lang="en" sz="3000">
                <a:latin typeface="Bree Serif"/>
                <a:ea typeface="Bree Serif"/>
                <a:cs typeface="Bree Serif"/>
                <a:sym typeface="Bree Serif"/>
              </a:rPr>
              <a:t>odel</a:t>
            </a:r>
            <a:endParaRPr sz="3000">
              <a:latin typeface="Bree Serif"/>
              <a:ea typeface="Bree Serif"/>
              <a:cs typeface="Bree Serif"/>
              <a:sym typeface="Bree Serif"/>
            </a:endParaRPr>
          </a:p>
        </p:txBody>
      </p:sp>
      <p:sp>
        <p:nvSpPr>
          <p:cNvPr id="102" name="Google Shape;102;p17"/>
          <p:cNvSpPr/>
          <p:nvPr/>
        </p:nvSpPr>
        <p:spPr>
          <a:xfrm>
            <a:off x="5551550" y="2159500"/>
            <a:ext cx="2497200" cy="688200"/>
          </a:xfrm>
          <a:prstGeom prst="rect">
            <a:avLst/>
          </a:prstGeom>
          <a:solidFill>
            <a:srgbClr val="21C4F5">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idx="1" type="body"/>
          </p:nvPr>
        </p:nvSpPr>
        <p:spPr>
          <a:xfrm>
            <a:off x="5514325" y="2255675"/>
            <a:ext cx="2534400" cy="591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Advertisements</a:t>
            </a:r>
            <a:endParaRPr sz="2000"/>
          </a:p>
        </p:txBody>
      </p:sp>
      <p:sp>
        <p:nvSpPr>
          <p:cNvPr id="104" name="Google Shape;104;p17"/>
          <p:cNvSpPr/>
          <p:nvPr/>
        </p:nvSpPr>
        <p:spPr>
          <a:xfrm>
            <a:off x="5588775" y="2940100"/>
            <a:ext cx="2497200" cy="688200"/>
          </a:xfrm>
          <a:prstGeom prst="rect">
            <a:avLst/>
          </a:prstGeom>
          <a:solidFill>
            <a:srgbClr val="21C4F5">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idx="1" type="body"/>
          </p:nvPr>
        </p:nvSpPr>
        <p:spPr>
          <a:xfrm>
            <a:off x="5551550" y="3036275"/>
            <a:ext cx="2534400" cy="591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Selling Data</a:t>
            </a:r>
            <a:endParaRPr sz="2000"/>
          </a:p>
        </p:txBody>
      </p:sp>
      <p:cxnSp>
        <p:nvCxnSpPr>
          <p:cNvPr id="106" name="Google Shape;106;p17"/>
          <p:cNvCxnSpPr>
            <a:stCxn id="99" idx="2"/>
            <a:endCxn id="102" idx="0"/>
          </p:cNvCxnSpPr>
          <p:nvPr/>
        </p:nvCxnSpPr>
        <p:spPr>
          <a:xfrm flipH="1" rot="-5400000">
            <a:off x="5391450" y="751000"/>
            <a:ext cx="589200" cy="2228100"/>
          </a:xfrm>
          <a:prstGeom prst="bentConnector3">
            <a:avLst>
              <a:gd fmla="val 50013" name="adj1"/>
            </a:avLst>
          </a:prstGeom>
          <a:noFill/>
          <a:ln cap="flat" cmpd="sng" w="38100">
            <a:solidFill>
              <a:srgbClr val="FFFFFF"/>
            </a:solidFill>
            <a:prstDash val="solid"/>
            <a:round/>
            <a:headEnd len="med" w="med" type="none"/>
            <a:tailEnd len="med" w="med" type="none"/>
          </a:ln>
        </p:spPr>
      </p:cxnSp>
      <p:cxnSp>
        <p:nvCxnSpPr>
          <p:cNvPr id="107" name="Google Shape;107;p17"/>
          <p:cNvCxnSpPr>
            <a:stCxn id="99" idx="2"/>
            <a:endCxn id="105" idx="2"/>
          </p:cNvCxnSpPr>
          <p:nvPr/>
        </p:nvCxnSpPr>
        <p:spPr>
          <a:xfrm flipH="1" rot="-5400000">
            <a:off x="4666500" y="1475950"/>
            <a:ext cx="2057700" cy="2246700"/>
          </a:xfrm>
          <a:prstGeom prst="bentConnector3">
            <a:avLst>
              <a:gd fmla="val 111574" name="adj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Overhead shot of young people sitting on a boardwalk" id="112" name="Google Shape;112;p18"/>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13" name="Google Shape;113;p18"/>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Bree Serif"/>
                <a:ea typeface="Bree Serif"/>
                <a:cs typeface="Bree Serif"/>
                <a:sym typeface="Bree Serif"/>
              </a:rPr>
              <a:t>Why Crystal?</a:t>
            </a:r>
            <a:endParaRPr b="1" sz="3000">
              <a:latin typeface="Bree Serif"/>
              <a:ea typeface="Bree Serif"/>
              <a:cs typeface="Bree Serif"/>
              <a:sym typeface="Bree Serif"/>
            </a:endParaRPr>
          </a:p>
          <a:p>
            <a:pPr indent="0" lvl="0" marL="0" rtl="0" algn="l">
              <a:spcBef>
                <a:spcPts val="1000"/>
              </a:spcBef>
              <a:spcAft>
                <a:spcPts val="0"/>
              </a:spcAft>
              <a:buNone/>
            </a:pPr>
            <a:r>
              <a:t/>
            </a:r>
            <a:endParaRPr b="1" sz="500">
              <a:latin typeface="Bree Serif"/>
              <a:ea typeface="Bree Serif"/>
              <a:cs typeface="Bree Serif"/>
              <a:sym typeface="Bree Serif"/>
            </a:endParaRPr>
          </a:p>
          <a:p>
            <a:pPr indent="0" lvl="0" marL="0" rtl="0" algn="l">
              <a:spcBef>
                <a:spcPts val="1000"/>
              </a:spcBef>
              <a:spcAft>
                <a:spcPts val="1000"/>
              </a:spcAft>
              <a:buNone/>
            </a:pPr>
            <a:r>
              <a:rPr lang="en" sz="3000"/>
              <a:t>Technology has led to easy access of information to anyone even the immoral information.</a:t>
            </a:r>
            <a:r>
              <a:rPr lang="en" sz="3000"/>
              <a:t> </a:t>
            </a:r>
            <a:endParaRPr/>
          </a:p>
        </p:txBody>
      </p:sp>
      <p:grpSp>
        <p:nvGrpSpPr>
          <p:cNvPr id="114" name="Google Shape;114;p18"/>
          <p:cNvGrpSpPr/>
          <p:nvPr/>
        </p:nvGrpSpPr>
        <p:grpSpPr>
          <a:xfrm>
            <a:off x="5212394" y="864520"/>
            <a:ext cx="3307407" cy="3307407"/>
            <a:chOff x="5212394" y="864520"/>
            <a:chExt cx="3307407" cy="3307407"/>
          </a:xfrm>
        </p:grpSpPr>
        <p:sp>
          <p:nvSpPr>
            <p:cNvPr id="115" name="Google Shape;115;p18"/>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8" name="Shape 218"/>
        <p:cNvGrpSpPr/>
        <p:nvPr/>
      </p:nvGrpSpPr>
      <p:grpSpPr>
        <a:xfrm>
          <a:off x="0" y="0"/>
          <a:ext cx="0" cy="0"/>
          <a:chOff x="0" y="0"/>
          <a:chExt cx="0" cy="0"/>
        </a:xfrm>
      </p:grpSpPr>
      <p:sp>
        <p:nvSpPr>
          <p:cNvPr id="219" name="Google Shape;21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How it works</a:t>
            </a:r>
            <a:endParaRPr>
              <a:latin typeface="Bree Serif"/>
              <a:ea typeface="Bree Serif"/>
              <a:cs typeface="Bree Serif"/>
              <a:sym typeface="Bree Serif"/>
            </a:endParaRPr>
          </a:p>
        </p:txBody>
      </p:sp>
      <p:cxnSp>
        <p:nvCxnSpPr>
          <p:cNvPr id="220" name="Google Shape;220;p19"/>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221" name="Google Shape;221;p19"/>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222" name="Google Shape;222;p19"/>
          <p:cNvSpPr txBox="1"/>
          <p:nvPr>
            <p:ph idx="1" type="body"/>
          </p:nvPr>
        </p:nvSpPr>
        <p:spPr>
          <a:xfrm>
            <a:off x="976100" y="2674725"/>
            <a:ext cx="2246700" cy="87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Open your web browser then go to www.crystal-tz.web.app</a:t>
            </a:r>
            <a:endParaRPr sz="1400">
              <a:solidFill>
                <a:schemeClr val="dk2"/>
              </a:solidFill>
            </a:endParaRPr>
          </a:p>
        </p:txBody>
      </p:sp>
      <p:cxnSp>
        <p:nvCxnSpPr>
          <p:cNvPr id="223" name="Google Shape;223;p19"/>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224" name="Google Shape;224;p19"/>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225" name="Google Shape;225;p19"/>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Register your personal details</a:t>
            </a:r>
            <a:endParaRPr sz="1400">
              <a:solidFill>
                <a:schemeClr val="dk2"/>
              </a:solidFill>
            </a:endParaRPr>
          </a:p>
        </p:txBody>
      </p:sp>
      <p:cxnSp>
        <p:nvCxnSpPr>
          <p:cNvPr id="226" name="Google Shape;226;p19"/>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227" name="Google Shape;227;p19"/>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228" name="Google Shape;228;p19"/>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Learn, share and experience with others</a:t>
            </a:r>
            <a:endParaRPr sz="1400">
              <a:solidFill>
                <a:schemeClr val="dk2"/>
              </a:solidFill>
            </a:endParaRPr>
          </a:p>
        </p:txBody>
      </p:sp>
      <p:cxnSp>
        <p:nvCxnSpPr>
          <p:cNvPr id="229" name="Google Shape;229;p19"/>
          <p:cNvCxnSpPr>
            <a:stCxn id="230" idx="6"/>
            <a:endCxn id="231" idx="2"/>
          </p:cNvCxnSpPr>
          <p:nvPr/>
        </p:nvCxnSpPr>
        <p:spPr>
          <a:xfrm>
            <a:off x="1537739" y="3979873"/>
            <a:ext cx="4864200" cy="0"/>
          </a:xfrm>
          <a:prstGeom prst="straightConnector1">
            <a:avLst/>
          </a:prstGeom>
          <a:noFill/>
          <a:ln cap="flat" cmpd="sng" w="19050">
            <a:solidFill>
              <a:schemeClr val="dk1"/>
            </a:solidFill>
            <a:prstDash val="dot"/>
            <a:round/>
            <a:headEnd len="med" w="med" type="none"/>
            <a:tailEnd len="med" w="med" type="none"/>
          </a:ln>
        </p:spPr>
      </p:cxnSp>
      <p:sp>
        <p:nvSpPr>
          <p:cNvPr id="232" name="Google Shape;232;p19"/>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19"/>
          <p:cNvPicPr preferRelativeResize="0"/>
          <p:nvPr/>
        </p:nvPicPr>
        <p:blipFill rotWithShape="1">
          <a:blip r:embed="rId3">
            <a:alphaModFix/>
          </a:blip>
          <a:srcRect b="0" l="0" r="0" t="0"/>
          <a:stretch/>
        </p:blipFill>
        <p:spPr>
          <a:xfrm>
            <a:off x="1102700" y="3655025"/>
            <a:ext cx="767700" cy="767700"/>
          </a:xfrm>
          <a:prstGeom prst="ellipse">
            <a:avLst/>
          </a:prstGeom>
          <a:noFill/>
          <a:ln>
            <a:noFill/>
          </a:ln>
        </p:spPr>
      </p:pic>
      <p:pic>
        <p:nvPicPr>
          <p:cNvPr id="234" name="Google Shape;234;p19"/>
          <p:cNvPicPr preferRelativeResize="0"/>
          <p:nvPr/>
        </p:nvPicPr>
        <p:blipFill rotWithShape="1">
          <a:blip r:embed="rId4">
            <a:alphaModFix/>
          </a:blip>
          <a:srcRect b="0" l="16703" r="16696" t="0"/>
          <a:stretch/>
        </p:blipFill>
        <p:spPr>
          <a:xfrm>
            <a:off x="3397725" y="3407800"/>
            <a:ext cx="1144200" cy="1144200"/>
          </a:xfrm>
          <a:prstGeom prst="ellipse">
            <a:avLst/>
          </a:prstGeom>
          <a:noFill/>
          <a:ln>
            <a:noFill/>
          </a:ln>
        </p:spPr>
      </p:pic>
      <p:pic>
        <p:nvPicPr>
          <p:cNvPr id="235" name="Google Shape;235;p19"/>
          <p:cNvPicPr preferRelativeResize="0"/>
          <p:nvPr/>
        </p:nvPicPr>
        <p:blipFill rotWithShape="1">
          <a:blip r:embed="rId5">
            <a:alphaModFix/>
          </a:blip>
          <a:srcRect b="0" l="16703" r="16696" t="0"/>
          <a:stretch/>
        </p:blipFill>
        <p:spPr>
          <a:xfrm>
            <a:off x="6401950" y="3219650"/>
            <a:ext cx="1520400" cy="1520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9" name="Shape 239"/>
        <p:cNvGrpSpPr/>
        <p:nvPr/>
      </p:nvGrpSpPr>
      <p:grpSpPr>
        <a:xfrm>
          <a:off x="0" y="0"/>
          <a:ext cx="0" cy="0"/>
          <a:chOff x="0" y="0"/>
          <a:chExt cx="0" cy="0"/>
        </a:xfrm>
      </p:grpSpPr>
      <p:sp>
        <p:nvSpPr>
          <p:cNvPr id="240" name="Google Shape;240;p20"/>
          <p:cNvSpPr txBox="1"/>
          <p:nvPr>
            <p:ph type="title"/>
          </p:nvPr>
        </p:nvSpPr>
        <p:spPr>
          <a:xfrm>
            <a:off x="98250" y="16350"/>
            <a:ext cx="74127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ree Serif"/>
                <a:ea typeface="Bree Serif"/>
                <a:cs typeface="Bree Serif"/>
                <a:sym typeface="Bree Serif"/>
              </a:rPr>
              <a:t>Product</a:t>
            </a:r>
            <a:endParaRPr sz="3000">
              <a:latin typeface="Bree Serif"/>
              <a:ea typeface="Bree Serif"/>
              <a:cs typeface="Bree Serif"/>
              <a:sym typeface="Bree Serif"/>
            </a:endParaRPr>
          </a:p>
        </p:txBody>
      </p:sp>
      <p:pic>
        <p:nvPicPr>
          <p:cNvPr id="241" name="Google Shape;241;p20"/>
          <p:cNvPicPr preferRelativeResize="0"/>
          <p:nvPr/>
        </p:nvPicPr>
        <p:blipFill rotWithShape="1">
          <a:blip r:embed="rId3">
            <a:alphaModFix/>
          </a:blip>
          <a:srcRect b="6932" l="-2280" r="2279" t="10237"/>
          <a:stretch/>
        </p:blipFill>
        <p:spPr>
          <a:xfrm>
            <a:off x="806925" y="967775"/>
            <a:ext cx="2373550" cy="3495174"/>
          </a:xfrm>
          <a:prstGeom prst="rect">
            <a:avLst/>
          </a:prstGeom>
          <a:noFill/>
          <a:ln>
            <a:noFill/>
          </a:ln>
        </p:spPr>
      </p:pic>
      <p:pic>
        <p:nvPicPr>
          <p:cNvPr id="242" name="Google Shape;242;p20"/>
          <p:cNvPicPr preferRelativeResize="0"/>
          <p:nvPr/>
        </p:nvPicPr>
        <p:blipFill rotWithShape="1">
          <a:blip r:embed="rId4">
            <a:alphaModFix/>
          </a:blip>
          <a:srcRect b="8491" l="0" r="0" t="10870"/>
          <a:stretch/>
        </p:blipFill>
        <p:spPr>
          <a:xfrm>
            <a:off x="3385225" y="967775"/>
            <a:ext cx="2373550" cy="3402826"/>
          </a:xfrm>
          <a:prstGeom prst="rect">
            <a:avLst/>
          </a:prstGeom>
          <a:noFill/>
          <a:ln>
            <a:noFill/>
          </a:ln>
        </p:spPr>
      </p:pic>
      <p:pic>
        <p:nvPicPr>
          <p:cNvPr id="243" name="Google Shape;243;p20"/>
          <p:cNvPicPr preferRelativeResize="0"/>
          <p:nvPr/>
        </p:nvPicPr>
        <p:blipFill rotWithShape="1">
          <a:blip r:embed="rId5">
            <a:alphaModFix/>
          </a:blip>
          <a:srcRect b="7852" l="0" r="0" t="9318"/>
          <a:stretch/>
        </p:blipFill>
        <p:spPr>
          <a:xfrm>
            <a:off x="5963525" y="967775"/>
            <a:ext cx="2373550" cy="3495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7" name="Shape 247"/>
        <p:cNvGrpSpPr/>
        <p:nvPr/>
      </p:nvGrpSpPr>
      <p:grpSpPr>
        <a:xfrm>
          <a:off x="0" y="0"/>
          <a:ext cx="0" cy="0"/>
          <a:chOff x="0" y="0"/>
          <a:chExt cx="0" cy="0"/>
        </a:xfrm>
      </p:grpSpPr>
      <p:sp>
        <p:nvSpPr>
          <p:cNvPr id="248" name="Google Shape;248;p21"/>
          <p:cNvSpPr txBox="1"/>
          <p:nvPr>
            <p:ph type="title"/>
          </p:nvPr>
        </p:nvSpPr>
        <p:spPr>
          <a:xfrm>
            <a:off x="98250" y="16350"/>
            <a:ext cx="74127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ree Serif"/>
                <a:ea typeface="Bree Serif"/>
                <a:cs typeface="Bree Serif"/>
                <a:sym typeface="Bree Serif"/>
              </a:rPr>
              <a:t>Product</a:t>
            </a:r>
            <a:endParaRPr sz="3000">
              <a:latin typeface="Bree Serif"/>
              <a:ea typeface="Bree Serif"/>
              <a:cs typeface="Bree Serif"/>
              <a:sym typeface="Bree Serif"/>
            </a:endParaRPr>
          </a:p>
        </p:txBody>
      </p:sp>
      <p:pic>
        <p:nvPicPr>
          <p:cNvPr id="249" name="Google Shape;249;p21"/>
          <p:cNvPicPr preferRelativeResize="0"/>
          <p:nvPr/>
        </p:nvPicPr>
        <p:blipFill rotWithShape="1">
          <a:blip r:embed="rId3">
            <a:alphaModFix/>
          </a:blip>
          <a:srcRect b="6929" l="0" r="0" t="10874"/>
          <a:stretch/>
        </p:blipFill>
        <p:spPr>
          <a:xfrm>
            <a:off x="783075" y="1047000"/>
            <a:ext cx="2373550" cy="3468275"/>
          </a:xfrm>
          <a:prstGeom prst="rect">
            <a:avLst/>
          </a:prstGeom>
          <a:noFill/>
          <a:ln>
            <a:noFill/>
          </a:ln>
        </p:spPr>
      </p:pic>
      <p:pic>
        <p:nvPicPr>
          <p:cNvPr id="250" name="Google Shape;250;p21"/>
          <p:cNvPicPr preferRelativeResize="0"/>
          <p:nvPr/>
        </p:nvPicPr>
        <p:blipFill rotWithShape="1">
          <a:blip r:embed="rId4">
            <a:alphaModFix/>
          </a:blip>
          <a:srcRect b="6929" l="0" r="0" t="10874"/>
          <a:stretch/>
        </p:blipFill>
        <p:spPr>
          <a:xfrm>
            <a:off x="3385225" y="1047000"/>
            <a:ext cx="2373550" cy="3468275"/>
          </a:xfrm>
          <a:prstGeom prst="rect">
            <a:avLst/>
          </a:prstGeom>
          <a:noFill/>
          <a:ln>
            <a:noFill/>
          </a:ln>
        </p:spPr>
      </p:pic>
      <p:pic>
        <p:nvPicPr>
          <p:cNvPr id="251" name="Google Shape;251;p21"/>
          <p:cNvPicPr preferRelativeResize="0"/>
          <p:nvPr/>
        </p:nvPicPr>
        <p:blipFill rotWithShape="1">
          <a:blip r:embed="rId5">
            <a:alphaModFix/>
          </a:blip>
          <a:srcRect b="6929" l="0" r="0" t="10874"/>
          <a:stretch/>
        </p:blipFill>
        <p:spPr>
          <a:xfrm>
            <a:off x="5987375" y="1047000"/>
            <a:ext cx="2373550" cy="346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21C4F5"/>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